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3" r:id="rId2"/>
    <p:sldId id="275" r:id="rId3"/>
    <p:sldId id="276" r:id="rId4"/>
    <p:sldId id="277" r:id="rId5"/>
    <p:sldId id="278" r:id="rId6"/>
    <p:sldId id="293" r:id="rId7"/>
    <p:sldId id="299" r:id="rId8"/>
    <p:sldId id="285" r:id="rId9"/>
    <p:sldId id="289" r:id="rId10"/>
    <p:sldId id="306" r:id="rId11"/>
    <p:sldId id="31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CC3399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9033-428C-4462-9766-2C1507C4658B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E4A0D-DF45-4FD3-B2A6-22138D226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E4A0D-DF45-4FD3-B2A6-22138D2263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6B03D7-D19D-4DDB-9D6F-739E5229A2C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i="1" smtClean="0"/>
              <a:t>Effective Training Techniques, Jeff Chrétien, OH&amp;S Canada; May/June 1995; p. 29-33</a:t>
            </a:r>
          </a:p>
          <a:p>
            <a:pPr eaLnBrk="1" hangingPunct="1"/>
            <a:endParaRPr lang="en-US" i="1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a-IR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به نام خدا</a:t>
            </a:r>
            <a:endParaRPr lang="en-US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Nazanin" pitchFamily="2" charset="-78"/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914400" y="1846262"/>
          <a:ext cx="7467599" cy="4402138"/>
        </p:xfrm>
        <a:graphic>
          <a:graphicData uri="http://schemas.openxmlformats.org/presentationml/2006/ole">
            <p:oleObj spid="_x0000_s2050" name="Clip" r:id="rId3" imgW="3413156" imgH="3210962" progId="">
              <p:embed/>
            </p:oleObj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  <a:noFill/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defRPr/>
            </a:pP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بازتابی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آگاهي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a-IR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مدل</a:t>
            </a:r>
            <a:endParaRPr lang="en-US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90800"/>
            <a:ext cx="6400800" cy="3352800"/>
          </a:xfrm>
          <a:solidFill>
            <a:srgbClr val="00B050"/>
          </a:solidFill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Font typeface="Arial" pitchFamily="34" charset="0"/>
              <a:buChar char="•"/>
              <a:defRPr/>
            </a:pPr>
            <a:r>
              <a:rPr lang="fa-IR" dirty="0" smtClean="0"/>
              <a:t> </a:t>
            </a:r>
            <a:r>
              <a:rPr lang="fa-IR" dirty="0" smtClean="0">
                <a:solidFill>
                  <a:srgbClr val="FFFF00"/>
                </a:solidFill>
              </a:rPr>
              <a:t>ناآگاهي نسبت به ناتوانايي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 آگاهي نسبت به ناتواني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آگاهي نسبت به توانايي ها</a:t>
            </a:r>
          </a:p>
          <a:p>
            <a:pPr algn="r" rtl="1">
              <a:buFont typeface="Arial" pitchFamily="34" charset="0"/>
              <a:buChar char="•"/>
              <a:defRPr/>
            </a:pPr>
            <a:r>
              <a:rPr lang="fa-IR" dirty="0" smtClean="0">
                <a:solidFill>
                  <a:srgbClr val="FFFF00"/>
                </a:solidFill>
              </a:rPr>
              <a:t> ناآگاهي نسبت به توانايي ها</a:t>
            </a:r>
          </a:p>
          <a:p>
            <a:pPr algn="r" rtl="1">
              <a:defRPr/>
            </a:pPr>
            <a:r>
              <a:rPr lang="fa-IR" dirty="0" smtClean="0">
                <a:solidFill>
                  <a:srgbClr val="FFFF00"/>
                </a:solidFill>
              </a:rPr>
              <a:t>توانايي آگاهانه نسبت به توانايي هاي ناخود آگاه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92D84C7-7A65-4ADD-B76F-75DCF70A9843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4953000"/>
          </a:xfrm>
        </p:spPr>
        <p:txBody>
          <a:bodyPr/>
          <a:lstStyle/>
          <a:p>
            <a:pPr>
              <a:spcAft>
                <a:spcPct val="25000"/>
              </a:spcAft>
            </a:pPr>
            <a:r>
              <a:rPr lang="en-US" sz="2800" dirty="0" smtClean="0"/>
              <a:t>More effective retention given more than one training method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Reading 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Seeing &amp; Hearing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Talking &amp; Writing</a:t>
            </a:r>
          </a:p>
          <a:p>
            <a:pPr>
              <a:spcAft>
                <a:spcPct val="25000"/>
              </a:spcAft>
            </a:pPr>
            <a:r>
              <a:rPr lang="en-US" sz="2800" dirty="0" smtClean="0"/>
              <a:t>+ Doing</a:t>
            </a:r>
          </a:p>
          <a:p>
            <a:pPr>
              <a:spcAft>
                <a:spcPct val="25000"/>
              </a:spcAft>
            </a:pPr>
            <a:endParaRPr lang="en-US" sz="2800" dirty="0" smtClean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Teaching Adults</a:t>
            </a: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419600" y="23923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FFFF"/>
                </a:solidFill>
                <a:latin typeface="Comic Sans MS" pitchFamily="66" charset="0"/>
                <a:sym typeface="Wingdings" pitchFamily="2" charset="2"/>
              </a:rPr>
              <a:t></a:t>
            </a:r>
            <a:r>
              <a:rPr lang="en-US" sz="3200" b="1">
                <a:solidFill>
                  <a:srgbClr val="FFFFFF"/>
                </a:solidFill>
                <a:latin typeface="Comic Sans MS" pitchFamily="66" charset="0"/>
              </a:rPr>
              <a:t>10%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4419600" y="5410200"/>
            <a:ext cx="47244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Comic Sans MS" pitchFamily="66" charset="0"/>
                <a:sym typeface="Wingdings" pitchFamily="2" charset="2"/>
              </a:rPr>
              <a:t>9</a:t>
            </a:r>
            <a:r>
              <a:rPr lang="en-US" sz="3200" b="1">
                <a:solidFill>
                  <a:srgbClr val="FF3300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4419600" y="48307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accent1"/>
                </a:solidFill>
                <a:latin typeface="Comic Sans MS" pitchFamily="66" charset="0"/>
                <a:sym typeface="Wingdings" pitchFamily="2" charset="2"/>
              </a:rPr>
              <a:t>7</a:t>
            </a:r>
            <a:r>
              <a:rPr lang="en-US" sz="3200" b="1">
                <a:solidFill>
                  <a:schemeClr val="accent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4419600" y="42211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  <a:latin typeface="Comic Sans MS" pitchFamily="66" charset="0"/>
                <a:sym typeface="Wingdings" pitchFamily="2" charset="2"/>
              </a:rPr>
              <a:t>5</a:t>
            </a:r>
            <a:r>
              <a:rPr lang="en-US" sz="3200" b="1">
                <a:solidFill>
                  <a:schemeClr val="bg1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4419600" y="36115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CCCC"/>
                </a:solidFill>
                <a:latin typeface="Comic Sans MS" pitchFamily="66" charset="0"/>
                <a:sym typeface="Wingdings" pitchFamily="2" charset="2"/>
              </a:rPr>
              <a:t>3</a:t>
            </a:r>
            <a:r>
              <a:rPr lang="en-US" sz="3200" b="1">
                <a:solidFill>
                  <a:srgbClr val="FFCCCC"/>
                </a:solidFill>
                <a:latin typeface="Comic Sans MS" pitchFamily="66" charset="0"/>
              </a:rPr>
              <a:t>0%</a:t>
            </a:r>
          </a:p>
        </p:txBody>
      </p:sp>
      <p:sp>
        <p:nvSpPr>
          <p:cNvPr id="37898" name="Text Box 10"/>
          <p:cNvSpPr txBox="1">
            <a:spLocks noChangeArrowheads="1"/>
          </p:cNvSpPr>
          <p:nvPr/>
        </p:nvSpPr>
        <p:spPr bwMode="auto">
          <a:xfrm>
            <a:off x="4419600" y="3001963"/>
            <a:ext cx="4724400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CCFF"/>
                </a:solidFill>
                <a:latin typeface="Comic Sans MS" pitchFamily="66" charset="0"/>
                <a:sym typeface="Wingdings" pitchFamily="2" charset="2"/>
              </a:rPr>
              <a:t>2</a:t>
            </a:r>
            <a:r>
              <a:rPr lang="en-US" sz="3200" b="1">
                <a:solidFill>
                  <a:srgbClr val="FFCCFF"/>
                </a:solidFill>
                <a:latin typeface="Comic Sans MS" pitchFamily="66" charset="0"/>
              </a:rPr>
              <a:t>0%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a-I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B Titr" pitchFamily="2" charset="-78"/>
              </a:rPr>
              <a:t>مسئله شناسی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مطالعه موقعیت 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بیان مسئله</a:t>
            </a:r>
          </a:p>
          <a:p>
            <a:r>
              <a:rPr lang="fa-IR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cs typeface="B Titr" pitchFamily="2" charset="-78"/>
              </a:rPr>
              <a:t>تبیین مسئله</a:t>
            </a:r>
            <a:endParaRPr lang="en-US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fa-IR" dirty="0" smtClean="0">
                <a:cs typeface="B Titr" pitchFamily="2" charset="-78"/>
              </a:rPr>
              <a:t>مطالعه موقعیت</a:t>
            </a:r>
            <a:endParaRPr lang="en-US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FFC000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مخاطب/ مخاطبان (ویژگی ها، علایق، توانایی ها و...)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فضای فیزیکی 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فضای روانی/ تعاملات (احساسات، هیجانات، دریافت ها، واکنش ها، رفتار ها..)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زاویه دید/ نگاه (باور ها، ارزش ها، مفروضات)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تجربه و دانش شخصی (مستقیم، غیر مستقیم). </a:t>
            </a:r>
            <a:endParaRPr lang="en-US" sz="3600" b="1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fa-IR" b="1" dirty="0" smtClean="0">
                <a:ln/>
                <a:solidFill>
                  <a:srgbClr val="00B050"/>
                </a:solidFill>
              </a:rPr>
              <a:t>بیان مسئله</a:t>
            </a:r>
            <a:endParaRPr lang="en-US" b="1" dirty="0">
              <a:ln/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توضیح (بیان ویژگی ها و مشخصه های متمایز کننده)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تشریح (شناسایی اجزاء و روابط) 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بازنگری مسئله ( به گونه دیگر دیدن/ از زاویه دید دیگری به موضوع نگاه کردن) با استفاده از </a:t>
            </a:r>
            <a:r>
              <a:rPr lang="fa-IR" sz="3600" b="1" smtClean="0">
                <a:cs typeface="B Nazanin" pitchFamily="2" charset="-78"/>
              </a:rPr>
              <a:t>تکنیک های اگر</a:t>
            </a:r>
            <a:r>
              <a:rPr lang="fa-IR" sz="3600" b="1" dirty="0" smtClean="0">
                <a:cs typeface="B Nazanin" pitchFamily="2" charset="-78"/>
              </a:rPr>
              <a:t>، آنگاه، شش کلاه تفکر و اسکمپر</a:t>
            </a: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یافتن نقطه کانونی ( انتخاب، جمع آوری شواهد، درک و تحلیل، ارائه مسئله)</a:t>
            </a:r>
            <a:endParaRPr lang="en-US" sz="3600" b="1" dirty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fa-IR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cs typeface="B Titr" pitchFamily="2" charset="-78"/>
              </a:rPr>
              <a:t>تبیین مسئله</a:t>
            </a:r>
            <a:endParaRPr lang="en-U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38100">
            <a:solidFill>
              <a:srgbClr val="0070C0"/>
            </a:solidFill>
          </a:ln>
        </p:spPr>
        <p:txBody>
          <a:bodyPr/>
          <a:lstStyle/>
          <a:p>
            <a:pPr algn="r" rtl="1"/>
            <a:r>
              <a:rPr lang="fa-IR" sz="3600" b="1" dirty="0" smtClean="0">
                <a:cs typeface="B Nazanin" pitchFamily="2" charset="-78"/>
              </a:rPr>
              <a:t>تبیین ها دو شکل استدلال قیاسی یا استقرایی دارند و به کمک شواهد و مستندات ارائه می شوند.</a:t>
            </a:r>
          </a:p>
          <a:p>
            <a:pPr algn="r" rtl="1"/>
            <a:endParaRPr lang="fa-IR" sz="3600" b="1" dirty="0" smtClean="0">
              <a:cs typeface="B Nazanin" pitchFamily="2" charset="-78"/>
            </a:endParaRPr>
          </a:p>
          <a:p>
            <a:pPr algn="r" rtl="1"/>
            <a:r>
              <a:rPr lang="fa-IR" sz="3600" b="1" dirty="0" smtClean="0">
                <a:cs typeface="B Nazanin" pitchFamily="2" charset="-78"/>
              </a:rPr>
              <a:t>شرایط استدلال صحیح (صحت، دقت، صراحت)</a:t>
            </a:r>
          </a:p>
          <a:p>
            <a:pPr algn="r" rtl="1">
              <a:buNone/>
            </a:pPr>
            <a:r>
              <a:rPr lang="fa-IR" sz="3600" b="1" dirty="0" smtClean="0">
                <a:cs typeface="B Nazanin" pitchFamily="2" charset="-78"/>
              </a:rPr>
              <a:t>  </a:t>
            </a:r>
            <a:endParaRPr lang="en-US" sz="3600" b="1" dirty="0" smtClean="0">
              <a:cs typeface="B Nazanin" pitchFamily="2" charset="-78"/>
            </a:endParaRPr>
          </a:p>
          <a:p>
            <a:pPr algn="r" rtl="1">
              <a:buNone/>
            </a:pPr>
            <a:endParaRPr lang="fa-IR" sz="3600" b="1" dirty="0" smtClean="0">
              <a:cs typeface="B Nazanin" pitchFamily="2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fa-IR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Titr" pitchFamily="2" charset="-78"/>
              </a:rPr>
              <a:t>شواهد</a:t>
            </a:r>
            <a:endParaRPr lang="en-US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657600"/>
          </a:xfrm>
          <a:ln w="38100"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Nazanin" pitchFamily="2" charset="-78"/>
              </a:rPr>
              <a:t>انواع شواهد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دست نوشته دانش آموز و معلم/ توصیه ها/ نظرات معلم/دانش آموز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رفتار های غیر کلامی معلم و دانش آموز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اطلاعات عددی در مورد زمان و.... 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وجوه قابل مشاهده در محیط  مثل فاصله گروه ها و...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عملکرد دانش آموز یا معلم</a:t>
            </a:r>
          </a:p>
          <a:p>
            <a:pPr algn="r" rtl="1"/>
            <a:r>
              <a:rPr lang="fa-IR" dirty="0" smtClean="0">
                <a:cs typeface="B Nazanin" pitchFamily="2" charset="-78"/>
              </a:rPr>
              <a:t>محصولات دانش آموزان، معلم یا دیگران و.....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3000" y="1371600"/>
            <a:ext cx="6781800" cy="1295399"/>
          </a:xfrm>
          <a:prstGeom prst="rect">
            <a:avLst/>
          </a:prstGeom>
          <a:solidFill>
            <a:schemeClr val="bg2"/>
          </a:solidFill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lvl="0" indent="-342900" algn="r" rtl="1">
              <a:spcBef>
                <a:spcPct val="20000"/>
              </a:spcBef>
              <a:buFont typeface="Arial" pitchFamily="34" charset="0"/>
              <a:buChar char="•"/>
            </a:pPr>
            <a:r>
              <a:rPr lang="fa-IR" sz="3200" dirty="0" smtClean="0">
                <a:cs typeface="B Nazanin" pitchFamily="2" charset="-78"/>
              </a:rPr>
              <a:t>شواهد: اطلاعاتی که بتوانند اثبات ادعا را فراهم کند.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B Nazanin" pitchFamily="2" charset="-78"/>
            </a:endParaRP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Nazanin" pitchFamily="2" charset="-78"/>
              </a:rPr>
              <a:t>شواهد: آمیخته به نظرات یا جهت گیری های شخصی نیست.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B Nazanin" pitchFamily="2" charset="-78"/>
              </a:rPr>
              <a:t>شواهد: برای قضاوت حرفه ای مورد استفاده قرار می گیرند.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چرخه شواهد </a:t>
            </a:r>
            <a:endParaRPr lang="en-US" dirty="0">
              <a:cs typeface="B Titr" pitchFamily="2" charset="-78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4800" y="2057400"/>
            <a:ext cx="7924800" cy="4104620"/>
            <a:chOff x="304800" y="2057400"/>
            <a:chExt cx="7924800" cy="4104620"/>
          </a:xfrm>
        </p:grpSpPr>
        <p:sp>
          <p:nvSpPr>
            <p:cNvPr id="3" name="Oval 2"/>
            <p:cNvSpPr/>
            <p:nvPr/>
          </p:nvSpPr>
          <p:spPr>
            <a:xfrm>
              <a:off x="304800" y="2514600"/>
              <a:ext cx="2514600" cy="2362200"/>
            </a:xfrm>
            <a:prstGeom prst="ellipse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533400" y="3440668"/>
              <a:ext cx="19050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b="1" dirty="0" smtClean="0">
                  <a:solidFill>
                    <a:srgbClr val="0070C0"/>
                  </a:solidFill>
                  <a:cs typeface="B Titr" pitchFamily="2" charset="-78"/>
                </a:rPr>
                <a:t>جمع آوری شواهد</a:t>
              </a:r>
              <a:endParaRPr lang="en-US" b="1" dirty="0">
                <a:solidFill>
                  <a:srgbClr val="0070C0"/>
                </a:solidFill>
                <a:cs typeface="B Titr" pitchFamily="2" charset="-78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90800" y="2145268"/>
              <a:ext cx="2209800" cy="400110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000" dirty="0" smtClean="0">
                  <a:cs typeface="B Titr" pitchFamily="2" charset="-78"/>
                </a:rPr>
                <a:t>تنظیم/ پیکره بندی</a:t>
              </a:r>
              <a:endParaRPr lang="en-US" sz="2000" dirty="0">
                <a:cs typeface="B Titr" pitchFamily="2" charset="-78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172200" y="2057400"/>
              <a:ext cx="1371600" cy="646331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تفسیر: شفاف سازی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19800" y="4114800"/>
              <a:ext cx="1752600" cy="369332"/>
            </a:xfrm>
            <a:prstGeom prst="rect">
              <a:avLst/>
            </a:prstGeom>
            <a:noFill/>
            <a:ln w="28575">
              <a:solidFill>
                <a:srgbClr val="FFC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dirty="0" smtClean="0">
                  <a:cs typeface="B Titr" pitchFamily="2" charset="-78"/>
                </a:rPr>
                <a:t>جمع بندی</a:t>
              </a:r>
              <a:endParaRPr lang="en-US" dirty="0">
                <a:cs typeface="B Titr" pitchFamily="2" charset="-78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34000" y="5638800"/>
              <a:ext cx="2895600" cy="523220"/>
            </a:xfrm>
            <a:prstGeom prst="rect">
              <a:avLst/>
            </a:prstGeom>
            <a:solidFill>
              <a:srgbClr val="FFC000"/>
            </a:solidFill>
            <a:ln w="28575">
              <a:solidFill>
                <a:srgbClr val="FFFF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a-IR" sz="2800" smtClean="0">
                  <a:cs typeface="B Titr" pitchFamily="2" charset="-78"/>
                </a:rPr>
                <a:t>تأثیرگذاربر </a:t>
              </a:r>
              <a:r>
                <a:rPr lang="fa-IR" sz="2800" dirty="0" smtClean="0">
                  <a:cs typeface="B Titr" pitchFamily="2" charset="-78"/>
                </a:rPr>
                <a:t>یادگیری</a:t>
              </a:r>
              <a:endParaRPr lang="en-US" sz="2800" dirty="0">
                <a:cs typeface="B Titr" pitchFamily="2" charset="-78"/>
              </a:endParaRPr>
            </a:p>
          </p:txBody>
        </p:sp>
        <p:cxnSp>
          <p:nvCxnSpPr>
            <p:cNvPr id="10" name="Straight Arrow Connector 9"/>
            <p:cNvCxnSpPr>
              <a:stCxn id="3" idx="6"/>
            </p:cNvCxnSpPr>
            <p:nvPr/>
          </p:nvCxnSpPr>
          <p:spPr>
            <a:xfrm flipV="1">
              <a:off x="2819400" y="2743200"/>
              <a:ext cx="838200" cy="9525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4953000" y="2362200"/>
              <a:ext cx="990600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6781800" y="28956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6781800" y="4572000"/>
              <a:ext cx="0" cy="91440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2743200" y="4267200"/>
              <a:ext cx="2819400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3733800" y="4495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dirty="0" smtClean="0">
                <a:solidFill>
                  <a:srgbClr val="FF0000"/>
                </a:solidFill>
                <a:cs typeface="B Titr" pitchFamily="2" charset="-78"/>
              </a:rPr>
              <a:t>خیر!!</a:t>
            </a:r>
            <a:endParaRPr lang="en-US" dirty="0">
              <a:solidFill>
                <a:srgbClr val="FF0000"/>
              </a:solidFill>
              <a:cs typeface="B Titr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81000" y="533400"/>
          <a:ext cx="8382000" cy="5958840"/>
        </p:xfrm>
        <a:graphic>
          <a:graphicData uri="http://schemas.openxmlformats.org/drawingml/2006/table">
            <a:tbl>
              <a:tblPr rtl="1">
                <a:tableStyleId>{7DF18680-E054-41AD-8BC1-D1AEF772440D}</a:tableStyleId>
              </a:tblPr>
              <a:tblGrid>
                <a:gridCol w="2587885"/>
                <a:gridCol w="5794115"/>
              </a:tblGrid>
              <a:tr h="392809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800" b="1" dirty="0" smtClean="0">
                          <a:cs typeface="B Titr" pitchFamily="2" charset="-78"/>
                        </a:rPr>
                        <a:t>مستند سازی</a:t>
                      </a:r>
                      <a:endParaRPr lang="en-US" sz="2800" b="1" dirty="0">
                        <a:latin typeface="Calibri"/>
                        <a:ea typeface="Calibri"/>
                        <a:cs typeface="B Titr" pitchFamily="2" charset="-78"/>
                      </a:endParaRPr>
                    </a:p>
                  </a:txBody>
                  <a:tcPr marL="49967" marR="49967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280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آنها می گویند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به موضع اشاره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خلاصه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خلاصه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نقل قول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موضع را به صورت نقل قول بگویید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واکنش های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مخالفت یا موافقت خود را با دلایلی بگویید که شواهد داشته باشد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323129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اما ما می گوییم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پیش بینی کنید که آنها چطور خواهند گفت که شما اشتباه می کنید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 dirty="0">
                          <a:cs typeface="B Nazanin" pitchFamily="2" charset="-78"/>
                        </a:rPr>
                        <a:t>چرا مهم است</a:t>
                      </a: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چرا موضع شما مهم است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پیوند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ایده ها را در جهت پشتیبانی از ادعا به هم پیوند بزنید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b="1" dirty="0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  <a:tr h="64625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2400" b="1">
                          <a:cs typeface="B Nazanin" pitchFamily="2" charset="-78"/>
                        </a:rPr>
                        <a:t>به عبارت دیگر</a:t>
                      </a:r>
                      <a:endParaRPr lang="en-US" sz="2400" b="1"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 smtClean="0">
                          <a:cs typeface="B Nazanin" pitchFamily="2" charset="-78"/>
                        </a:rPr>
                        <a:t>دیدگاه های ادعای خود را به روش دیگر بازگو نمایید</a:t>
                      </a:r>
                      <a:endParaRPr lang="en-US" sz="2400" b="1" dirty="0" smtClean="0">
                        <a:cs typeface="B Nazanin" pitchFamily="2" charset="-78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2400" b="1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49967" marR="49967" marT="0" marB="0"/>
                </a:tc>
              </a:tr>
            </a:tbl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 smtClean="0">
                <a:solidFill>
                  <a:srgbClr val="CC3399"/>
                </a:solidFill>
                <a:cs typeface="B Nazanin" pitchFamily="2" charset="-78"/>
              </a:rPr>
              <a:t>صحت، دقت، صراحت </a:t>
            </a:r>
            <a:endParaRPr lang="en-US" sz="5400" dirty="0">
              <a:solidFill>
                <a:srgbClr val="CC3399"/>
              </a:solidFill>
              <a:cs typeface="B Nazanin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1752600"/>
            <a:ext cx="6629400" cy="1938992"/>
          </a:xfrm>
          <a:prstGeom prst="rect">
            <a:avLst/>
          </a:prstGeom>
          <a:solidFill>
            <a:srgbClr val="CC33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صحت (درستی)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پرسش­هايي که بر صحت تمرکز دارند: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آيا اين مطلب واقعاً درست است؟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مي­توانم صحت اين مطلب را بررسي کنم؟</a:t>
            </a:r>
            <a: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/>
            </a:r>
            <a:br>
              <a:rPr lang="en-US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</a:br>
            <a:r>
              <a:rPr lang="fa-I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B Nazanin" pitchFamily="2" charset="-78"/>
              </a:rPr>
              <a:t>چطور مي­توانم بفهمم اين مطلب درست است؟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5602069"/>
            <a:ext cx="5867400" cy="1231106"/>
          </a:xfrm>
          <a:prstGeom prst="rect">
            <a:avLst/>
          </a:prstGeom>
          <a:solidFill>
            <a:srgbClr val="33CC33"/>
          </a:solidFill>
        </p:spPr>
        <p:txBody>
          <a:bodyPr wrap="square" rtlCol="0">
            <a:spAutoFit/>
          </a:bodyPr>
          <a:lstStyle/>
          <a:p>
            <a:pPr lvl="0" algn="ctr" rtl="1">
              <a:spcBef>
                <a:spcPct val="0"/>
              </a:spcBef>
              <a:defRPr/>
            </a:pPr>
            <a:endParaRPr lang="fa-IR" dirty="0" smtClean="0"/>
          </a:p>
          <a:p>
            <a:pPr lvl="0" algn="ct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بیان صریح فرضیه هایی که ما را هدایت می کند.</a:t>
            </a:r>
          </a:p>
          <a:p>
            <a:pPr lvl="0" algn="ctr" rtl="1">
              <a:spcBef>
                <a:spcPct val="0"/>
              </a:spcBef>
              <a:defRPr/>
            </a:pPr>
            <a:r>
              <a:rPr lang="fa-IR" sz="2800" b="1" dirty="0" smtClean="0">
                <a:solidFill>
                  <a:schemeClr val="bg1"/>
                </a:solidFill>
                <a:cs typeface="B Nazanin" pitchFamily="2" charset="-78"/>
              </a:rPr>
              <a:t>قرار دادن فرضیه ها در معرض استدلال</a:t>
            </a:r>
            <a:endParaRPr lang="en-US" sz="2800" dirty="0">
              <a:solidFill>
                <a:schemeClr val="bg1"/>
              </a:solidFill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828871"/>
            <a:ext cx="5867400" cy="15696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0" algn="ctr" rtl="1">
              <a:spcBef>
                <a:spcPct val="0"/>
              </a:spcBef>
              <a:defRPr/>
            </a:pPr>
            <a:r>
              <a:rPr lang="fa-IR" sz="2400" b="1" dirty="0" smtClean="0">
                <a:cs typeface="B Nazanin" pitchFamily="2" charset="-78"/>
              </a:rPr>
              <a:t>دقت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سؤالاتي که بر دقت­تر تمرکز دارند به شرح زير هستند: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مي­توانيد جزئيات بيشتري ارائه کنيد؟</a:t>
            </a:r>
            <a:r>
              <a:rPr lang="en-US" sz="2400" b="1" dirty="0" smtClean="0">
                <a:cs typeface="B Nazanin" pitchFamily="2" charset="-78"/>
              </a:rPr>
              <a:t/>
            </a:r>
            <a:br>
              <a:rPr lang="en-US" sz="2400" b="1" dirty="0" smtClean="0">
                <a:cs typeface="B Nazanin" pitchFamily="2" charset="-78"/>
              </a:rPr>
            </a:br>
            <a:r>
              <a:rPr lang="fa-IR" sz="2400" b="1" dirty="0" smtClean="0">
                <a:cs typeface="B Nazanin" pitchFamily="2" charset="-78"/>
              </a:rPr>
              <a:t>آيا مي­توانيد صريح­تر باشيد؟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493</Words>
  <Application>Microsoft Office PowerPoint</Application>
  <PresentationFormat>On-screen Show (4:3)</PresentationFormat>
  <Paragraphs>90</Paragraphs>
  <Slides>11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Clip</vt:lpstr>
      <vt:lpstr>به نام خدا</vt:lpstr>
      <vt:lpstr>مسئله شناسی</vt:lpstr>
      <vt:lpstr>مطالعه موقعیت</vt:lpstr>
      <vt:lpstr>بیان مسئله</vt:lpstr>
      <vt:lpstr>تبیین مسئله</vt:lpstr>
      <vt:lpstr>شواهد</vt:lpstr>
      <vt:lpstr>چرخه شواهد </vt:lpstr>
      <vt:lpstr>Slide 8</vt:lpstr>
      <vt:lpstr>صحت، دقت، صراحت </vt:lpstr>
      <vt:lpstr>بازتابی آگاهي مدل</vt:lpstr>
      <vt:lpstr>Teaching Adults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تصور کنید در کلاس یک معلم حرفه‏ای  حضور دارید! آنچه می بینید؟  آنچه می شنوید؟  آنچه دانش آموزان می گویند/ انجام می دهند؟ </dc:title>
  <dc:creator>amene</dc:creator>
  <cp:lastModifiedBy>Ameneh Ahmadi</cp:lastModifiedBy>
  <cp:revision>34</cp:revision>
  <dcterms:created xsi:type="dcterms:W3CDTF">2006-08-16T00:00:00Z</dcterms:created>
  <dcterms:modified xsi:type="dcterms:W3CDTF">2014-09-01T14:03:28Z</dcterms:modified>
</cp:coreProperties>
</file>