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35"/>
  </p:notesMasterIdLst>
  <p:sldIdLst>
    <p:sldId id="257" r:id="rId3"/>
    <p:sldId id="289" r:id="rId4"/>
    <p:sldId id="258" r:id="rId5"/>
    <p:sldId id="259" r:id="rId6"/>
    <p:sldId id="25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B383-0907-45C8-BB64-3420B14D99F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0FFC1-BD85-4459-9EC1-A6788A0D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076E2-7A32-4C56-BC93-E5CA7730EE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saka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Osaka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3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3884" y="3886200"/>
            <a:ext cx="7620000" cy="1676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85CD26-4640-47F2-892A-BB6AE582F40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07EE1E-4B48-4330-915F-E6533FE664E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0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996EE-AFE0-46B5-AD86-0444D2192E2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FCCF3-C9E9-41C2-85A4-11A1AAD7D94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5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2501B4-DDCB-406B-BAAD-6A69FCC060D9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3D385-F132-4DB8-B855-951DAC7F7B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86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E6AAC-98C8-42D6-BEC3-89D0EC0696F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407BE6-617E-4E1F-8CCF-628C6BB586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7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DED99-1BC4-403C-946C-554F84EED843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DBF9E-DE8F-4D30-AD42-DF93806E21E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2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CC4402-2341-48C3-AF84-1E1F7EED47B1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926FF-EA19-4900-9805-D216C67374B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245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6A0BB-CB72-45A2-9BD8-A5F480F7E7DF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16390-ED67-4415-AE4A-D13560D9967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921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91FEF-4456-4CAD-9409-27C3A9E3C862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EB4AD-C8CF-4D59-89D5-5AC1393434C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801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28CC0-5D86-41CB-AB37-02F88BF7974D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795DD-EF50-4993-8F4E-2F9865CC458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16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39D1D9-6D2B-477F-AEB1-B350B566BB73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A39BA-AC3B-4FB3-B109-11BCBE4A5CA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30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838200"/>
            <a:ext cx="2590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7569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E8F00-FA2A-4ADC-9A61-4A33A2C9AC94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842C36-7E64-4DBD-9DC3-292AB1266F5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838200"/>
            <a:ext cx="873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rebuchet MS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6736E-557D-443F-B80A-E574EF3A865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Trebuchet MS" pitchFamily="34" charset="0"/>
                <a:ea typeface="Osaka" pitchFamily="16" charset="-128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Osaka" pitchFamily="16" charset="-128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BBFF1-5164-4A59-B0EB-FDBF6D3DD0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6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Osaka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  <a:cs typeface="Osaka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  <a:cs typeface="Osaka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  <a:cs typeface="Osaka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  <a:cs typeface="Osaka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133600" y="990600"/>
            <a:ext cx="7772400" cy="4114800"/>
          </a:xfrm>
        </p:spPr>
        <p:txBody>
          <a:bodyPr/>
          <a:lstStyle/>
          <a:p>
            <a:pPr eaLnBrk="1" hangingPunct="1"/>
            <a:r>
              <a:rPr lang="fa-IR" alt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مبانی برنامه درسی آموزش متوسطه</a:t>
            </a:r>
            <a:br>
              <a:rPr lang="fa-IR" alt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تهیه وتنظیم :مریم فلاح آبادی</a:t>
            </a:r>
            <a:endParaRPr lang="en-US" alt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تشخیص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/>
              <a:t>پس از تعیین هدف قاعدتا باید راه و وسیله ای برای رسیدن بدان هدف در نظر گرفته شود.</a:t>
            </a:r>
          </a:p>
          <a:p>
            <a:pPr algn="r" rtl="1"/>
            <a:r>
              <a:rPr lang="fa-IR" sz="3600" dirty="0" smtClean="0"/>
              <a:t>تا شیوه ای را بیابد یا طراحی کند که اقدام کننده را به مقصود برساند.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0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طراحی ارزشیابی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برای آگاهی از میزان تحقق هدفها، سنجش نهایی ومقایسه یا تطبیق دادن ضرورت دارد.</a:t>
            </a:r>
          </a:p>
          <a:p>
            <a:pPr algn="r" rtl="1"/>
            <a:r>
              <a:rPr lang="fa-IR" sz="2800" dirty="0" smtClean="0"/>
              <a:t>این امکان را فراهم می کند که میزان واقع بینی در انتخاب هدف ها ومیزان تطابق در گزینش روش ها آشکار شود.</a:t>
            </a:r>
          </a:p>
          <a:p>
            <a:pPr algn="r" rtl="1"/>
            <a:r>
              <a:rPr lang="fa-IR" sz="2800" dirty="0" smtClean="0"/>
              <a:t>از این طریق امکان تدارک برنامه های مناسبت تر در آینده ممکن شود.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715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ضروریات نیاز سنجی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/>
              <a:t>نیاز سنجی(نیازها کدامند؟)</a:t>
            </a:r>
          </a:p>
          <a:p>
            <a:pPr algn="r" rtl="1"/>
            <a:r>
              <a:rPr lang="fa-IR" sz="4000" dirty="0" smtClean="0"/>
              <a:t>شناخت امکانات(منابع وموانع کدامند؟)</a:t>
            </a:r>
          </a:p>
          <a:p>
            <a:pPr algn="r" rtl="1"/>
            <a:r>
              <a:rPr lang="fa-IR" sz="4000" dirty="0"/>
              <a:t> </a:t>
            </a:r>
            <a:r>
              <a:rPr lang="fa-IR" sz="4000" dirty="0" smtClean="0"/>
              <a:t>پیش بینی (آینده چگونه وقوع می یابد؟)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677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ویژگی های فعالیت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/>
              <a:t>عقلانی بودن</a:t>
            </a:r>
          </a:p>
          <a:p>
            <a:pPr algn="r" rtl="1"/>
            <a:r>
              <a:rPr lang="fa-IR" sz="4400" dirty="0" smtClean="0"/>
              <a:t>آینده نگر بودن</a:t>
            </a:r>
          </a:p>
          <a:p>
            <a:pPr algn="r" rtl="1"/>
            <a:r>
              <a:rPr lang="fa-IR" sz="4400" dirty="0" smtClean="0"/>
              <a:t>مستمر بودن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702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عقلانی بودن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600" dirty="0" smtClean="0"/>
              <a:t>عقلانی فعالیت برنامه ریزی در عین حال به آگاهانه بودن آن نیز اشاره دارد.</a:t>
            </a:r>
          </a:p>
          <a:p>
            <a:pPr algn="r" rtl="1"/>
            <a:r>
              <a:rPr lang="fa-IR" sz="3600" dirty="0" smtClean="0"/>
              <a:t>برنامه ریزی کاری آگاهانه است که با استفاده از فرایند های عالی فکر بشر انجام می شود.</a:t>
            </a:r>
          </a:p>
          <a:p>
            <a:pPr algn="r" rtl="1"/>
            <a:r>
              <a:rPr lang="fa-IR" sz="3600" dirty="0" smtClean="0"/>
              <a:t>براین اساس واجد ویژگی عقلانی بودن است.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645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آینده نگر بودن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برنامه ریزی بر پیش بینی بنا می شود.</a:t>
            </a:r>
          </a:p>
          <a:p>
            <a:pPr algn="r" rtl="1"/>
            <a:r>
              <a:rPr lang="fa-IR" sz="3200" dirty="0" smtClean="0"/>
              <a:t>لازمه برنامه ریزی شناخت آینده است ومقصد برنامه ریزی تغییر در آینده است.</a:t>
            </a:r>
          </a:p>
          <a:p>
            <a:pPr algn="r" rtl="1"/>
            <a:r>
              <a:rPr lang="fa-IR" sz="3200" dirty="0" smtClean="0"/>
              <a:t>برنامه ریزی فعالیتی آینده نگر است یعنی نظر به تغییر آینده دارد.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449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مستمر بودن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برنامه ریزی فعالیتی است که سراسر حیات آدمی را در بر دارد.</a:t>
            </a:r>
          </a:p>
          <a:p>
            <a:pPr algn="r" rtl="1"/>
            <a:r>
              <a:rPr lang="fa-IR" sz="2800" dirty="0" smtClean="0"/>
              <a:t>در جریان اجرای برنامه ، همواره لازم است هریک از اجزای برنامه تایید شوند یا تغییر یابند؛ چنین امری به واقع برنامه ریزی مکرر است.</a:t>
            </a:r>
          </a:p>
          <a:p>
            <a:pPr algn="r" rtl="1"/>
            <a:r>
              <a:rPr lang="fa-IR" sz="2800" dirty="0" smtClean="0"/>
              <a:t>برنامه ریزی فعالیتی همه جایی، همه زمانی وهمه موضوعی است.</a:t>
            </a:r>
          </a:p>
        </p:txBody>
      </p:sp>
    </p:spTree>
    <p:extLst>
      <p:ext uri="{BB962C8B-B14F-4D97-AF65-F5344CB8AC3E}">
        <p14:creationId xmlns:p14="http://schemas.microsoft.com/office/powerpoint/2010/main" val="283231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ضرورت های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/>
              <a:t>آرمان های فراوان ومحدودیت های آشکار</a:t>
            </a:r>
          </a:p>
          <a:p>
            <a:pPr algn="r" rtl="1"/>
            <a:r>
              <a:rPr lang="fa-IR" sz="3600" dirty="0" smtClean="0"/>
              <a:t>تجارب فردی وجمعی گذشتگان</a:t>
            </a:r>
          </a:p>
          <a:p>
            <a:pPr algn="r" rtl="1"/>
            <a:r>
              <a:rPr lang="fa-IR" sz="3600" dirty="0" smtClean="0"/>
              <a:t>مسئولیت پذیری وپاسخگویی انسان</a:t>
            </a:r>
          </a:p>
          <a:p>
            <a:pPr algn="r" rtl="1"/>
            <a:r>
              <a:rPr lang="fa-IR" sz="3600" dirty="0" smtClean="0"/>
              <a:t>فواید برنامه در زندگی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75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فواید برنامه در زندگی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/>
              <a:t>تضمین توفیق</a:t>
            </a:r>
          </a:p>
          <a:p>
            <a:pPr algn="r" rtl="1"/>
            <a:r>
              <a:rPr lang="fa-IR" sz="4000" dirty="0" smtClean="0"/>
              <a:t>بهره وری</a:t>
            </a:r>
          </a:p>
          <a:p>
            <a:pPr algn="r" rtl="1"/>
            <a:r>
              <a:rPr lang="fa-IR" sz="4000" dirty="0" smtClean="0"/>
              <a:t>نظم بخشی</a:t>
            </a:r>
          </a:p>
          <a:p>
            <a:pPr marL="0" indent="0" algn="r" rtl="1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2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انواع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/>
              <a:t>زمان</a:t>
            </a:r>
          </a:p>
          <a:p>
            <a:pPr algn="r" rtl="1"/>
            <a:r>
              <a:rPr lang="fa-IR" sz="4400" smtClean="0"/>
              <a:t>گستره</a:t>
            </a:r>
            <a:endParaRPr lang="fa-IR" sz="4400" dirty="0" smtClean="0"/>
          </a:p>
          <a:p>
            <a:pPr algn="r" rtl="1"/>
            <a:r>
              <a:rPr lang="fa-IR" sz="4400" dirty="0" smtClean="0"/>
              <a:t>موضوع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69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554" y="1277471"/>
            <a:ext cx="10795244" cy="4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زمان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dirty="0" smtClean="0"/>
              <a:t>کوتاه مدت(0تا5)</a:t>
            </a:r>
          </a:p>
          <a:p>
            <a:pPr algn="r" rtl="1"/>
            <a:r>
              <a:rPr lang="fa-IR" sz="4800" dirty="0" smtClean="0"/>
              <a:t>میان مدت(5تا20)</a:t>
            </a:r>
          </a:p>
          <a:p>
            <a:pPr algn="r" rtl="1"/>
            <a:r>
              <a:rPr lang="fa-IR" sz="4800" dirty="0" smtClean="0"/>
              <a:t>بلند مدت(20 به بالا)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479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گستره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/>
              <a:t>محدود ( برنامه ریزی شخصی)</a:t>
            </a:r>
          </a:p>
          <a:p>
            <a:pPr algn="r" rtl="1"/>
            <a:r>
              <a:rPr lang="fa-IR" sz="4000" dirty="0" smtClean="0"/>
              <a:t>وسیع (برنامه ریزی جهانی)</a:t>
            </a:r>
          </a:p>
          <a:p>
            <a:pPr algn="r" rtl="1"/>
            <a:r>
              <a:rPr lang="fa-IR" sz="4000" dirty="0" smtClean="0"/>
              <a:t>برنامه ریزی های سازمانی، محلی، ملی ،منطقه ای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86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موضوع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اقتصادی</a:t>
            </a:r>
          </a:p>
          <a:p>
            <a:pPr algn="r" rtl="1"/>
            <a:r>
              <a:rPr lang="fa-IR" dirty="0" smtClean="0"/>
              <a:t>تربیتی</a:t>
            </a:r>
          </a:p>
          <a:p>
            <a:pPr algn="r" rtl="1"/>
            <a:r>
              <a:rPr lang="fa-IR" dirty="0" smtClean="0"/>
              <a:t>اجتماعی</a:t>
            </a:r>
          </a:p>
          <a:p>
            <a:pPr algn="r" rtl="1"/>
            <a:r>
              <a:rPr lang="fa-IR" dirty="0" smtClean="0"/>
              <a:t>سیاسی</a:t>
            </a:r>
          </a:p>
          <a:p>
            <a:pPr algn="r" rtl="1"/>
            <a:r>
              <a:rPr lang="fa-IR" dirty="0" smtClean="0"/>
              <a:t>فرهنگی</a:t>
            </a:r>
          </a:p>
          <a:p>
            <a:pPr algn="r" rtl="1"/>
            <a:r>
              <a:rPr lang="fa-IR" dirty="0" smtClean="0"/>
              <a:t>امنیتی</a:t>
            </a:r>
          </a:p>
          <a:p>
            <a:pPr algn="r" rtl="1"/>
            <a:r>
              <a:rPr lang="fa-IR" dirty="0" smtClean="0"/>
              <a:t>بهداشتی</a:t>
            </a:r>
          </a:p>
          <a:p>
            <a:pPr algn="r" rtl="1"/>
            <a:r>
              <a:rPr lang="fa-IR" dirty="0" smtClean="0"/>
              <a:t>زیست محیطی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مفهوم آموزش وپرورش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/>
              <a:t>به منزله فعالیت(نوعی ارتباط بین افرادمعطوف به تغییر رفتار)</a:t>
            </a:r>
          </a:p>
          <a:p>
            <a:pPr algn="r" rtl="1"/>
            <a:r>
              <a:rPr lang="fa-IR" sz="4000" dirty="0" smtClean="0"/>
              <a:t>نظام ( سازمان)(تشکیلات مورد نظر دارای اجزا وعناصر)</a:t>
            </a:r>
          </a:p>
          <a:p>
            <a:pPr algn="r" rtl="1"/>
            <a:r>
              <a:rPr lang="fa-IR" sz="4000" dirty="0" smtClean="0"/>
              <a:t>دانش( علم)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05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آموزش وپرورش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dirty="0" smtClean="0"/>
              <a:t>جریان رشد فرد به صورت همه جانبه هدایت می شود.</a:t>
            </a:r>
          </a:p>
          <a:p>
            <a:pPr algn="r" rtl="1"/>
            <a:r>
              <a:rPr lang="fa-IR" sz="2800" dirty="0" smtClean="0"/>
              <a:t>تعامل با محیط پیرامون</a:t>
            </a:r>
          </a:p>
          <a:p>
            <a:pPr algn="r" rtl="1"/>
            <a:r>
              <a:rPr lang="fa-IR" sz="2800" dirty="0" smtClean="0"/>
              <a:t>ابعاد شش گانه شناختی</a:t>
            </a:r>
          </a:p>
          <a:p>
            <a:pPr algn="r" rtl="1"/>
            <a:r>
              <a:rPr lang="fa-IR" sz="2800" dirty="0" smtClean="0"/>
              <a:t>هدایت،جریان راهنمایی وکمک است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55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ابعاد شش گانه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شناختی (عقلانی)</a:t>
            </a:r>
          </a:p>
          <a:p>
            <a:pPr algn="r" rtl="1"/>
            <a:r>
              <a:rPr lang="fa-IR" sz="3200" dirty="0" smtClean="0"/>
              <a:t>عاطفی</a:t>
            </a:r>
          </a:p>
          <a:p>
            <a:pPr algn="r" rtl="1"/>
            <a:r>
              <a:rPr lang="fa-IR" sz="3200" dirty="0" smtClean="0"/>
              <a:t>اجتماعی</a:t>
            </a:r>
          </a:p>
          <a:p>
            <a:pPr algn="r" rtl="1"/>
            <a:r>
              <a:rPr lang="fa-IR" sz="3200" dirty="0" smtClean="0"/>
              <a:t>اخلاقی</a:t>
            </a:r>
          </a:p>
          <a:p>
            <a:pPr algn="r" rtl="1"/>
            <a:r>
              <a:rPr lang="fa-IR" sz="3200" dirty="0" smtClean="0"/>
              <a:t>ایمانی</a:t>
            </a:r>
          </a:p>
          <a:p>
            <a:pPr algn="r" rtl="1"/>
            <a:r>
              <a:rPr lang="fa-IR" sz="3200" dirty="0" smtClean="0"/>
              <a:t>جسمانی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98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5400" dirty="0" smtClean="0"/>
              <a:t>فعالیت آموزش وپرورش فرایندی تربیتی است.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63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برنامه ریزی آموزش وپرورش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/>
              <a:t>انتخاب هدف</a:t>
            </a:r>
          </a:p>
          <a:p>
            <a:pPr algn="r" rtl="1"/>
            <a:r>
              <a:rPr lang="fa-IR" sz="4400" dirty="0" smtClean="0"/>
              <a:t>تعیین روش</a:t>
            </a:r>
          </a:p>
          <a:p>
            <a:pPr algn="r" rtl="1"/>
            <a:r>
              <a:rPr lang="fa-IR" sz="4400" dirty="0" smtClean="0"/>
              <a:t>طراحی ارزشیابی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49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انتخاب هدف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/>
              <a:t>فعالیتهای آگاهانه وتعمدی با تعیین وترسیم مقاصد آغاز می شوند.</a:t>
            </a:r>
          </a:p>
          <a:p>
            <a:pPr algn="r" rtl="1"/>
            <a:r>
              <a:rPr lang="fa-IR" sz="4000" dirty="0" smtClean="0"/>
              <a:t>انتخاب مقصد نخستین گام برای فراهم کردن یک فعالیت است.</a:t>
            </a:r>
          </a:p>
          <a:p>
            <a:pPr algn="r" rtl="1"/>
            <a:r>
              <a:rPr lang="fa-IR" sz="4000" dirty="0" smtClean="0"/>
              <a:t>چه انتظاری از تربیت شونده وجود دارد؟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72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تعیین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82353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/>
              <a:t>روش متشکل از راه وابزار است.</a:t>
            </a:r>
          </a:p>
          <a:p>
            <a:pPr algn="r" rtl="1"/>
            <a:r>
              <a:rPr lang="fa-IR" sz="2400" dirty="0" smtClean="0"/>
              <a:t>انتخاب محتوا(چه تجاربی برای تربیت شونده مهیا شده است؟)</a:t>
            </a:r>
          </a:p>
          <a:p>
            <a:pPr algn="r" rtl="1"/>
            <a:r>
              <a:rPr lang="fa-IR" sz="2400" dirty="0" smtClean="0"/>
              <a:t>سازماندهی محتوا(با چه نظمی تجارب به تربیت شونده عرضه می شوند؟)</a:t>
            </a:r>
          </a:p>
          <a:p>
            <a:pPr algn="r" rtl="1"/>
            <a:r>
              <a:rPr lang="fa-IR" sz="2400" dirty="0" smtClean="0"/>
              <a:t>شیوه ارائه محتوا(چگونه تجارب در اختیار تربیت شونده قرار می گیرند؟)</a:t>
            </a:r>
          </a:p>
          <a:p>
            <a:pPr algn="r" rtl="1"/>
            <a:r>
              <a:rPr lang="fa-IR" sz="2400" dirty="0" smtClean="0"/>
              <a:t>زمان ارائه محتوا(چه موقع تجارب در اختیار تربیت شونده قرار می گیرند؟)</a:t>
            </a:r>
          </a:p>
          <a:p>
            <a:pPr algn="r" rtl="1"/>
            <a:r>
              <a:rPr lang="fa-IR" sz="2400" dirty="0" smtClean="0"/>
              <a:t> موقعیت ارائه محتوا(در چه فضایی تجارب در اختیار تربیت شونده قرار می گیرند؟)</a:t>
            </a:r>
          </a:p>
        </p:txBody>
      </p:sp>
    </p:spTree>
    <p:extLst>
      <p:ext uri="{BB962C8B-B14F-4D97-AF65-F5344CB8AC3E}">
        <p14:creationId xmlns:p14="http://schemas.microsoft.com/office/powerpoint/2010/main" val="2898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914401"/>
            <a:ext cx="8915399" cy="2111188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دو دیدگاه برنامه ریزی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751729"/>
            <a:ext cx="8915399" cy="215193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برنامه ریزی چگونه دانشی است؟</a:t>
            </a:r>
          </a:p>
          <a:p>
            <a:pPr algn="r" rtl="1"/>
            <a:r>
              <a:rPr lang="fa-IR" sz="2800" dirty="0" smtClean="0"/>
              <a:t>چگونه می توان به برنامه ریزی اقدام کرد؟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6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طراحی ارزشیابی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/>
              <a:t>فعالیتی است که طی آن ملاک هایی برای ارزشگذاری تعیین می شود.</a:t>
            </a:r>
          </a:p>
          <a:p>
            <a:pPr algn="r" rtl="1"/>
            <a:r>
              <a:rPr lang="fa-IR" sz="3600" dirty="0" smtClean="0"/>
              <a:t>میزان تحقق هدف ها مشخص شود، از ارزش ومطلوبیت دستاوردها خبر می دهد.</a:t>
            </a:r>
          </a:p>
          <a:p>
            <a:pPr algn="r" rtl="1"/>
            <a:r>
              <a:rPr lang="fa-IR" sz="3600" dirty="0" smtClean="0"/>
              <a:t> به چه طریقی از توفیق تربیت شونده اطلاع حاصل می شود؟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03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Placeholder 4" descr="0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1" y="1295400"/>
            <a:ext cx="4187825" cy="3581400"/>
          </a:xfrm>
        </p:spPr>
      </p:pic>
      <p:sp>
        <p:nvSpPr>
          <p:cNvPr id="6" name="Rectangle 5"/>
          <p:cNvSpPr/>
          <p:nvPr/>
        </p:nvSpPr>
        <p:spPr>
          <a:xfrm>
            <a:off x="1752600" y="4953002"/>
            <a:ext cx="8305800" cy="2308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Osaka"/>
                <a:cs typeface="+mn-cs"/>
              </a:rPr>
              <a:t>A GOOD CURRICULUM CAN CHANGE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Osaka"/>
                <a:cs typeface="+mn-cs"/>
              </a:rPr>
              <a:t>FACE AND FATE OF A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Osaka"/>
                <a:cs typeface="+mn-cs"/>
              </a:rPr>
              <a:t>NATION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Osak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 w="17780" cmpd="sng">
                  <a:solidFill>
                    <a:srgbClr val="3366CC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rebuchet MS"/>
                <a:ea typeface="Osaka"/>
                <a:cs typeface="+mn-cs"/>
              </a:rPr>
              <a:t>یک برنامه درسی خوب می تواند سبب تغییر در ظاهر وسرنوشت یک ملت شود.</a:t>
            </a:r>
            <a:endParaRPr kumimoji="0" lang="en-US" sz="3600" b="1" i="0" u="none" strike="noStrike" kern="1200" cap="none" spc="0" normalizeH="0" baseline="0" noProof="0" dirty="0">
              <a:ln w="17780" cmpd="sng">
                <a:solidFill>
                  <a:srgbClr val="3366CC">
                    <a:tint val="3000"/>
                  </a:srgb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Trebuchet MS"/>
              <a:ea typeface="Osaka"/>
              <a:cs typeface="+mn-cs"/>
            </a:endParaRPr>
          </a:p>
        </p:txBody>
      </p:sp>
      <p:pic>
        <p:nvPicPr>
          <p:cNvPr id="59396" name="Picture 6" descr="20070117103659-globalizacion-y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19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0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" lvl="0" algn="ctr" defTabSz="914400">
              <a:spcBef>
                <a:spcPts val="0"/>
              </a:spcBef>
            </a:pPr>
            <a:r>
              <a:rPr lang="fa-IR" sz="4000" dirty="0">
                <a:solidFill>
                  <a:srgbClr val="E3DED1">
                    <a:shade val="25000"/>
                  </a:srgbClr>
                </a:solidFill>
                <a:latin typeface="Verdana"/>
                <a:ea typeface="+mn-ea"/>
              </a:rPr>
              <a:t>با تشکر از توجه شما</a:t>
            </a:r>
            <a:r>
              <a:rPr lang="en-US" sz="4000" dirty="0">
                <a:solidFill>
                  <a:srgbClr val="E3DED1">
                    <a:shade val="25000"/>
                  </a:srgbClr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E3DED1">
                    <a:shade val="25000"/>
                  </a:srgbClr>
                </a:solidFill>
                <a:latin typeface="Verdana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8645351" cy="45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چیستی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/>
              <a:t>برنامه ریزی یک عمل است که از علوم مختلف  کمک می گیرد ، وعده ای حد وسط این دو گرایش پیدا کرده  اند.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13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698501"/>
            <a:ext cx="8915399" cy="21463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/>
              <a:t>برنامه ریزی واهمیت آن در زندگی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2971801"/>
            <a:ext cx="8915399" cy="2931862"/>
          </a:xfrm>
        </p:spPr>
        <p:txBody>
          <a:bodyPr/>
          <a:lstStyle/>
          <a:p>
            <a:pPr algn="r" rtl="1"/>
            <a:r>
              <a:rPr lang="fa-IR" b="1" dirty="0" smtClean="0"/>
              <a:t>الف)درباره چه اموری باید تصمیم گیری شود؟( عناصر بر نامه)</a:t>
            </a:r>
          </a:p>
          <a:p>
            <a:pPr algn="r" rtl="1"/>
            <a:r>
              <a:rPr lang="fa-IR" b="1" dirty="0" smtClean="0"/>
              <a:t>ب)ملاکها ومعیارهای تصمیم گیری از کجا باید به دست آیند؟(منابع)</a:t>
            </a:r>
          </a:p>
          <a:p>
            <a:pPr algn="r" rtl="1"/>
            <a:r>
              <a:rPr lang="fa-IR" b="1" dirty="0" smtClean="0"/>
              <a:t>ج)در کجا تصمیم گیری باید انجام شود؟(خاستگاه)</a:t>
            </a:r>
          </a:p>
          <a:p>
            <a:pPr algn="r" rtl="1"/>
            <a:r>
              <a:rPr lang="fa-IR" b="1" dirty="0" smtClean="0"/>
              <a:t>د)چه کسانی در تصمیم گیری باید مشارکت نمایند؟(تصمیم گیرندگان)</a:t>
            </a:r>
          </a:p>
          <a:p>
            <a:pPr algn="r" rtl="1"/>
            <a:r>
              <a:rPr lang="fa-IR" b="1" dirty="0" smtClean="0"/>
              <a:t>ه)تصمیم های اتخاذ شده تا چه میزان باید قابل دخل وتصرف باشند؟( انعطاف پذیری)</a:t>
            </a:r>
            <a:endParaRPr lang="en-US" b="1" dirty="0" smtClean="0"/>
          </a:p>
          <a:p>
            <a:pPr algn="r" rtl="1"/>
            <a:r>
              <a:rPr lang="fa-IR" b="1" dirty="0" smtClean="0"/>
              <a:t>و)طی چه گام هایی باید تصمیم گیری انجام شود؟( مراحل)</a:t>
            </a:r>
          </a:p>
          <a:p>
            <a:pPr algn="r" rt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4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مفهوم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/>
              <a:t>1. هدف</a:t>
            </a:r>
          </a:p>
          <a:p>
            <a:pPr algn="r" rtl="1"/>
            <a:r>
              <a:rPr lang="fa-IR" sz="3600" dirty="0" smtClean="0"/>
              <a:t>2. روش </a:t>
            </a:r>
          </a:p>
          <a:p>
            <a:pPr algn="r" rtl="1"/>
            <a:r>
              <a:rPr lang="fa-IR" sz="3600" dirty="0" smtClean="0"/>
              <a:t>3.ارزشیابی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37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تعاریف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/>
              <a:t>فیوضات(1373) : فراگردی است مدام ، حساب شده منطقی ،جهت دار درونگر به منظور ارشاد وهدایت فعالیت های جمعی برای رسیدن به هدف مطلوب.</a:t>
            </a:r>
          </a:p>
          <a:p>
            <a:pPr algn="r" rtl="1"/>
            <a:r>
              <a:rPr lang="fa-IR" sz="2400" dirty="0" smtClean="0"/>
              <a:t>کومبز:کاربرد تجزیه وتحلیل منطقی در آموزش وپرورش به منظور افزایش کارایی وتاثیر آن در رفع نیاز های دانش آموزان ودانشجویان وجامعه.</a:t>
            </a:r>
          </a:p>
          <a:p>
            <a:pPr algn="r" rtl="1"/>
            <a:r>
              <a:rPr lang="fa-IR" sz="2400" dirty="0" smtClean="0"/>
              <a:t>کرامتی: برنامه ربزی طراحی ونقشه کشی برای رفع نیازها ورسیدن به آرزوها وخواسته هاست.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مراحل برنامه ریزی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/>
              <a:t>تعیین هدف</a:t>
            </a:r>
          </a:p>
          <a:p>
            <a:pPr algn="r" rtl="1"/>
            <a:r>
              <a:rPr lang="fa-IR" sz="3600" dirty="0" smtClean="0"/>
              <a:t>تشخیص روش</a:t>
            </a:r>
          </a:p>
          <a:p>
            <a:pPr algn="r" rtl="1"/>
            <a:r>
              <a:rPr lang="fa-IR" sz="3600" dirty="0" smtClean="0"/>
              <a:t>طراحی ارزشیابی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93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تعیین هدف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هر اقدامی در جهت مقصدی انجام می شود.مقاصد علاوه بر نشان دادن نهایت ، انگیزه حرکت را تامین می کنند.هر فعالیتی می تواند مقاصد متفاوتی را دنبال کند.</a:t>
            </a:r>
          </a:p>
          <a:p>
            <a:pPr algn="r" rtl="1"/>
            <a:r>
              <a:rPr lang="fa-IR" sz="3200" dirty="0" smtClean="0"/>
              <a:t>هدف باید آگاهانه وواقع بینانه باشد</a:t>
            </a:r>
          </a:p>
          <a:p>
            <a:pPr algn="r" rtl="1"/>
            <a:r>
              <a:rPr lang="fa-IR" sz="3200" dirty="0" smtClean="0"/>
              <a:t>هدف ، توجه به روش های قابل استفاده وطرحهای ارزشیابی است.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39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Drafting">
  <a:themeElements>
    <a:clrScheme name="Drafting 3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3366CC"/>
      </a:accent1>
      <a:accent2>
        <a:srgbClr val="00B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rafting">
      <a:majorFont>
        <a:latin typeface="Trebuchet MS"/>
        <a:ea typeface="Osaka"/>
        <a:cs typeface=""/>
      </a:majorFont>
      <a:minorFont>
        <a:latin typeface="Trebuchet M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</TotalTime>
  <Words>877</Words>
  <Application>Microsoft Office PowerPoint</Application>
  <PresentationFormat>Widescreen</PresentationFormat>
  <Paragraphs>127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Century Gothic</vt:lpstr>
      <vt:lpstr>Osaka</vt:lpstr>
      <vt:lpstr>Tahoma</vt:lpstr>
      <vt:lpstr>Trebuchet MS</vt:lpstr>
      <vt:lpstr>Verdana</vt:lpstr>
      <vt:lpstr>Wingdings 3</vt:lpstr>
      <vt:lpstr>Wisp</vt:lpstr>
      <vt:lpstr>1_Drafting</vt:lpstr>
      <vt:lpstr>مبانی برنامه درسی آموزش متوسطه  تهیه وتنظیم :مریم فلاح آبادی</vt:lpstr>
      <vt:lpstr>PowerPoint Presentation</vt:lpstr>
      <vt:lpstr>دو دیدگاه برنامه ریزی </vt:lpstr>
      <vt:lpstr>چیستی برنامه ریزی</vt:lpstr>
      <vt:lpstr>برنامه ریزی واهمیت آن در زندگی</vt:lpstr>
      <vt:lpstr>مفهوم برنامه ریزی</vt:lpstr>
      <vt:lpstr>تعاریف برنامه ریزی</vt:lpstr>
      <vt:lpstr>مراحل برنامه ریزی</vt:lpstr>
      <vt:lpstr>تعیین هدف</vt:lpstr>
      <vt:lpstr>تشخیص روش</vt:lpstr>
      <vt:lpstr>طراحی ارزشیابی</vt:lpstr>
      <vt:lpstr>ضروریات نیاز سنجی</vt:lpstr>
      <vt:lpstr>ویژگی های فعالیت برنامه ریزی</vt:lpstr>
      <vt:lpstr>عقلانی بودن</vt:lpstr>
      <vt:lpstr>آینده نگر بودن</vt:lpstr>
      <vt:lpstr>مستمر بودن</vt:lpstr>
      <vt:lpstr>ضرورت های برنامه ریزی</vt:lpstr>
      <vt:lpstr>فواید برنامه در زندگی</vt:lpstr>
      <vt:lpstr>انواع برنامه ریزی</vt:lpstr>
      <vt:lpstr>زمان برنامه ریزی</vt:lpstr>
      <vt:lpstr>گستره</vt:lpstr>
      <vt:lpstr>موضوع</vt:lpstr>
      <vt:lpstr>مفهوم آموزش وپرورش</vt:lpstr>
      <vt:lpstr>آموزش وپرورش</vt:lpstr>
      <vt:lpstr>ابعاد شش گانه</vt:lpstr>
      <vt:lpstr>PowerPoint Presentation</vt:lpstr>
      <vt:lpstr>برنامه ریزی آموزش وپرورش</vt:lpstr>
      <vt:lpstr>انتخاب هدف</vt:lpstr>
      <vt:lpstr>تعیین روش</vt:lpstr>
      <vt:lpstr>طراحی ارزشیابی</vt:lpstr>
      <vt:lpstr>PowerPoint Presentation</vt:lpstr>
      <vt:lpstr>با تشکر از توجه شما 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42</cp:revision>
  <dcterms:created xsi:type="dcterms:W3CDTF">2019-09-27T14:39:08Z</dcterms:created>
  <dcterms:modified xsi:type="dcterms:W3CDTF">2019-10-06T11:15:28Z</dcterms:modified>
</cp:coreProperties>
</file>